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20" r:id="rId2"/>
    <p:sldId id="308" r:id="rId3"/>
    <p:sldId id="322" r:id="rId4"/>
    <p:sldId id="321" r:id="rId5"/>
  </p:sldIdLst>
  <p:sldSz cx="13004800" cy="97536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B7655A-C823-4F72-B4DB-17FF007E44F1}" v="52" dt="2022-08-23T23:44:1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6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2C97F-86C9-4234-B313-3E2BFEA773FA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95CE9-F98D-47A0-8040-B6E255659F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3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467287" y="1755648"/>
            <a:ext cx="10299802" cy="41290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rmAutofit fontScale="90000" lnSpcReduction="20000"/>
          </a:bodyPr>
          <a:lstStyle/>
          <a:p>
            <a:r>
              <a:rPr lang="pt-BR" sz="3413" b="1" dirty="0">
                <a:latin typeface="Calibri"/>
              </a:rPr>
              <a:t>Abrir imagens de Satélite:</a:t>
            </a:r>
          </a:p>
          <a:p>
            <a:endParaRPr lang="pt-BR" sz="3413" b="1" dirty="0">
              <a:latin typeface="Calibri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78136" y="2825292"/>
            <a:ext cx="6385521" cy="4910821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rmAutofit fontScale="92500" lnSpcReduction="20000"/>
          </a:bodyPr>
          <a:lstStyle/>
          <a:p>
            <a:pPr algn="just">
              <a:lnSpc>
                <a:spcPct val="87000"/>
              </a:lnSpc>
            </a:pPr>
            <a:r>
              <a:rPr lang="pt-BR" sz="2560" dirty="0" err="1">
                <a:latin typeface="Calibri"/>
              </a:rPr>
              <a:t>install.packages</a:t>
            </a:r>
            <a:r>
              <a:rPr lang="pt-BR" sz="2560" dirty="0">
                <a:latin typeface="Calibri"/>
              </a:rPr>
              <a:t>("</a:t>
            </a:r>
            <a:r>
              <a:rPr lang="pt-BR" sz="2560" dirty="0" err="1">
                <a:latin typeface="Calibri"/>
              </a:rPr>
              <a:t>raster</a:t>
            </a:r>
            <a:r>
              <a:rPr lang="pt-BR" sz="2560" dirty="0">
                <a:latin typeface="Calibri"/>
              </a:rPr>
              <a:t>")</a:t>
            </a:r>
          </a:p>
          <a:p>
            <a:pPr algn="just">
              <a:lnSpc>
                <a:spcPct val="87000"/>
              </a:lnSpc>
            </a:pPr>
            <a:r>
              <a:rPr lang="pt-BR" sz="2560" dirty="0" err="1">
                <a:latin typeface="Calibri"/>
              </a:rPr>
              <a:t>library</a:t>
            </a:r>
            <a:r>
              <a:rPr lang="pt-BR" sz="2560" dirty="0">
                <a:latin typeface="Calibri"/>
              </a:rPr>
              <a:t>(</a:t>
            </a:r>
            <a:r>
              <a:rPr lang="pt-BR" sz="2560" dirty="0" err="1">
                <a:latin typeface="Calibri"/>
              </a:rPr>
              <a:t>raster</a:t>
            </a:r>
            <a:r>
              <a:rPr lang="pt-BR" sz="2560" dirty="0">
                <a:latin typeface="Calibri"/>
              </a:rPr>
              <a:t>)</a:t>
            </a:r>
          </a:p>
          <a:p>
            <a:pPr algn="just">
              <a:lnSpc>
                <a:spcPct val="87000"/>
              </a:lnSpc>
            </a:pPr>
            <a:r>
              <a:rPr lang="pt-BR" sz="2560" dirty="0" err="1">
                <a:latin typeface="Calibri"/>
              </a:rPr>
              <a:t>library</a:t>
            </a:r>
            <a:r>
              <a:rPr lang="pt-BR" sz="2560" dirty="0">
                <a:latin typeface="Calibri"/>
              </a:rPr>
              <a:t>(</a:t>
            </a:r>
            <a:r>
              <a:rPr lang="pt-BR" sz="2560" dirty="0" err="1">
                <a:latin typeface="Calibri"/>
              </a:rPr>
              <a:t>rgdal</a:t>
            </a:r>
            <a:r>
              <a:rPr lang="pt-BR" sz="2560" dirty="0">
                <a:latin typeface="Calibri"/>
              </a:rPr>
              <a:t>)</a:t>
            </a:r>
          </a:p>
          <a:p>
            <a:pPr algn="just">
              <a:lnSpc>
                <a:spcPct val="87000"/>
              </a:lnSpc>
            </a:pPr>
            <a:endParaRPr lang="pt-BR" sz="2560" dirty="0">
              <a:latin typeface="Calibri"/>
            </a:endParaRPr>
          </a:p>
          <a:p>
            <a:pPr algn="just">
              <a:lnSpc>
                <a:spcPct val="87000"/>
              </a:lnSpc>
            </a:pPr>
            <a:r>
              <a:rPr lang="pt-BR" sz="2560" dirty="0">
                <a:latin typeface="Calibri"/>
              </a:rPr>
              <a:t>#ABRIR IMAGEM DE SATÉLITE - SELEÇÃO DE BANDAS MULTIESPECTRAIS ##</a:t>
            </a:r>
          </a:p>
          <a:p>
            <a:pPr algn="just">
              <a:lnSpc>
                <a:spcPct val="87000"/>
              </a:lnSpc>
            </a:pPr>
            <a:endParaRPr lang="pt-BR" sz="2560" dirty="0">
              <a:latin typeface="Calibri"/>
            </a:endParaRPr>
          </a:p>
          <a:p>
            <a:pPr algn="just">
              <a:lnSpc>
                <a:spcPct val="87000"/>
              </a:lnSpc>
            </a:pPr>
            <a:r>
              <a:rPr lang="pt-BR" sz="2560" dirty="0">
                <a:latin typeface="Calibri"/>
              </a:rPr>
              <a:t>r = </a:t>
            </a:r>
            <a:r>
              <a:rPr lang="pt-BR" sz="2560" dirty="0" err="1">
                <a:latin typeface="Calibri"/>
              </a:rPr>
              <a:t>raster</a:t>
            </a:r>
            <a:r>
              <a:rPr lang="pt-BR" sz="2560" dirty="0">
                <a:latin typeface="Calibri"/>
              </a:rPr>
              <a:t>("qb_05jun.tif",band = 3) # Vermelho</a:t>
            </a:r>
          </a:p>
          <a:p>
            <a:pPr algn="just">
              <a:lnSpc>
                <a:spcPct val="87000"/>
              </a:lnSpc>
            </a:pPr>
            <a:r>
              <a:rPr lang="pt-BR" sz="2560" dirty="0">
                <a:latin typeface="Calibri"/>
              </a:rPr>
              <a:t>g = </a:t>
            </a:r>
            <a:r>
              <a:rPr lang="pt-BR" sz="2560" dirty="0" err="1">
                <a:latin typeface="Calibri"/>
              </a:rPr>
              <a:t>raster</a:t>
            </a:r>
            <a:r>
              <a:rPr lang="pt-BR" sz="2560" dirty="0">
                <a:latin typeface="Calibri"/>
              </a:rPr>
              <a:t>("qb_05jun.tif",band = 2) # Verde</a:t>
            </a:r>
          </a:p>
          <a:p>
            <a:pPr algn="just">
              <a:lnSpc>
                <a:spcPct val="87000"/>
              </a:lnSpc>
            </a:pPr>
            <a:r>
              <a:rPr lang="pt-BR" sz="2560" dirty="0">
                <a:latin typeface="Calibri"/>
              </a:rPr>
              <a:t>b = </a:t>
            </a:r>
            <a:r>
              <a:rPr lang="pt-BR" sz="2560" dirty="0" err="1">
                <a:latin typeface="Calibri"/>
              </a:rPr>
              <a:t>raster</a:t>
            </a:r>
            <a:r>
              <a:rPr lang="pt-BR" sz="2560" dirty="0">
                <a:latin typeface="Calibri"/>
              </a:rPr>
              <a:t>("qb_05jun.tif",band = 1) # azul</a:t>
            </a:r>
          </a:p>
          <a:p>
            <a:pPr algn="just">
              <a:lnSpc>
                <a:spcPct val="87000"/>
              </a:lnSpc>
            </a:pPr>
            <a:r>
              <a:rPr lang="pt-BR" sz="2560" dirty="0">
                <a:latin typeface="Calibri"/>
              </a:rPr>
              <a:t>ir= </a:t>
            </a:r>
            <a:r>
              <a:rPr lang="pt-BR" sz="2560" dirty="0" err="1">
                <a:latin typeface="Calibri"/>
              </a:rPr>
              <a:t>raster</a:t>
            </a:r>
            <a:r>
              <a:rPr lang="pt-BR" sz="2560" dirty="0">
                <a:latin typeface="Calibri"/>
              </a:rPr>
              <a:t>("qb_05jun.tif",band = 4) # infravermelho</a:t>
            </a:r>
          </a:p>
          <a:p>
            <a:pPr algn="just">
              <a:lnSpc>
                <a:spcPct val="87000"/>
              </a:lnSpc>
            </a:pPr>
            <a:endParaRPr lang="pt-BR" sz="2560" dirty="0">
              <a:latin typeface="Calibri"/>
            </a:endParaRPr>
          </a:p>
          <a:p>
            <a:pPr algn="just">
              <a:lnSpc>
                <a:spcPct val="87000"/>
              </a:lnSpc>
            </a:pPr>
            <a:r>
              <a:rPr lang="pt-BR" sz="2560" dirty="0" err="1">
                <a:latin typeface="Calibri"/>
              </a:rPr>
              <a:t>rgb</a:t>
            </a:r>
            <a:r>
              <a:rPr lang="pt-BR" sz="2560" dirty="0">
                <a:latin typeface="Calibri"/>
              </a:rPr>
              <a:t>=</a:t>
            </a:r>
            <a:r>
              <a:rPr lang="pt-BR" sz="2560" dirty="0" err="1">
                <a:latin typeface="Calibri"/>
              </a:rPr>
              <a:t>brick</a:t>
            </a:r>
            <a:r>
              <a:rPr lang="pt-BR" sz="2560" dirty="0">
                <a:latin typeface="Calibri"/>
              </a:rPr>
              <a:t>(</a:t>
            </a:r>
            <a:r>
              <a:rPr lang="pt-BR" sz="2560" dirty="0" err="1">
                <a:latin typeface="Calibri"/>
              </a:rPr>
              <a:t>b,g,r</a:t>
            </a:r>
            <a:r>
              <a:rPr lang="pt-BR" sz="2560" dirty="0">
                <a:latin typeface="Calibri"/>
              </a:rPr>
              <a:t>)</a:t>
            </a:r>
          </a:p>
          <a:p>
            <a:pPr algn="just">
              <a:lnSpc>
                <a:spcPct val="87000"/>
              </a:lnSpc>
            </a:pPr>
            <a:r>
              <a:rPr lang="pt-BR" sz="2560" dirty="0" err="1">
                <a:latin typeface="Calibri"/>
              </a:rPr>
              <a:t>plotRGB</a:t>
            </a:r>
            <a:r>
              <a:rPr lang="pt-BR" sz="2560" dirty="0">
                <a:latin typeface="Calibri"/>
              </a:rPr>
              <a:t>(</a:t>
            </a:r>
            <a:r>
              <a:rPr lang="pt-BR" sz="2560" dirty="0" err="1">
                <a:latin typeface="Calibri"/>
              </a:rPr>
              <a:t>rgb</a:t>
            </a:r>
            <a:r>
              <a:rPr lang="pt-BR" sz="2560" dirty="0">
                <a:latin typeface="Calibri"/>
              </a:rPr>
              <a:t>, r=3, g=2, b=1 , </a:t>
            </a:r>
            <a:r>
              <a:rPr lang="pt-BR" sz="2560" dirty="0" err="1">
                <a:latin typeface="Calibri"/>
              </a:rPr>
              <a:t>stretch</a:t>
            </a:r>
            <a:r>
              <a:rPr lang="pt-BR" sz="2560" dirty="0">
                <a:latin typeface="Calibri"/>
              </a:rPr>
              <a:t>='</a:t>
            </a:r>
            <a:r>
              <a:rPr lang="pt-BR" sz="2560" dirty="0" err="1">
                <a:latin typeface="Calibri"/>
              </a:rPr>
              <a:t>lin</a:t>
            </a:r>
            <a:r>
              <a:rPr lang="pt-BR" sz="2560" dirty="0">
                <a:latin typeface="Calibri"/>
              </a:rPr>
              <a:t>')</a:t>
            </a:r>
          </a:p>
          <a:p>
            <a:pPr algn="just">
              <a:lnSpc>
                <a:spcPct val="87000"/>
              </a:lnSpc>
            </a:pPr>
            <a:endParaRPr lang="pt-BR" sz="2560" dirty="0">
              <a:latin typeface="Calibri"/>
            </a:endParaRPr>
          </a:p>
          <a:p>
            <a:pPr algn="just">
              <a:lnSpc>
                <a:spcPct val="87000"/>
              </a:lnSpc>
            </a:pPr>
            <a:r>
              <a:rPr lang="pt-BR" sz="2560" dirty="0">
                <a:latin typeface="Calibri"/>
              </a:rPr>
              <a:t>#composição falsa cor</a:t>
            </a:r>
          </a:p>
          <a:p>
            <a:pPr algn="just">
              <a:lnSpc>
                <a:spcPct val="87000"/>
              </a:lnSpc>
            </a:pPr>
            <a:r>
              <a:rPr lang="pt-BR" sz="2560" dirty="0" err="1">
                <a:latin typeface="Calibri"/>
              </a:rPr>
              <a:t>rgb_fc</a:t>
            </a:r>
            <a:r>
              <a:rPr lang="pt-BR" sz="2560" dirty="0">
                <a:latin typeface="Calibri"/>
              </a:rPr>
              <a:t>=</a:t>
            </a:r>
            <a:r>
              <a:rPr lang="pt-BR" sz="2560" dirty="0" err="1">
                <a:latin typeface="Calibri"/>
              </a:rPr>
              <a:t>brick</a:t>
            </a:r>
            <a:r>
              <a:rPr lang="pt-BR" sz="2560" dirty="0">
                <a:latin typeface="Calibri"/>
              </a:rPr>
              <a:t>(</a:t>
            </a:r>
            <a:r>
              <a:rPr lang="pt-BR" sz="2560" dirty="0" err="1">
                <a:latin typeface="Calibri"/>
              </a:rPr>
              <a:t>b,ir,r</a:t>
            </a:r>
            <a:r>
              <a:rPr lang="pt-BR" sz="2560" dirty="0">
                <a:latin typeface="Calibri"/>
              </a:rPr>
              <a:t>)</a:t>
            </a:r>
          </a:p>
          <a:p>
            <a:pPr algn="just">
              <a:lnSpc>
                <a:spcPct val="87000"/>
              </a:lnSpc>
            </a:pPr>
            <a:r>
              <a:rPr lang="pt-BR" sz="2560" dirty="0" err="1">
                <a:latin typeface="Calibri"/>
              </a:rPr>
              <a:t>plotRGB</a:t>
            </a:r>
            <a:r>
              <a:rPr lang="pt-BR" sz="2560" dirty="0">
                <a:latin typeface="Calibri"/>
              </a:rPr>
              <a:t>(</a:t>
            </a:r>
            <a:r>
              <a:rPr lang="pt-BR" sz="2560" dirty="0" err="1">
                <a:latin typeface="Calibri"/>
              </a:rPr>
              <a:t>rgb_fc</a:t>
            </a:r>
            <a:r>
              <a:rPr lang="pt-BR" sz="2560" dirty="0">
                <a:latin typeface="Calibri"/>
              </a:rPr>
              <a:t>, r=3, ir=2, b=1 , </a:t>
            </a:r>
            <a:r>
              <a:rPr lang="pt-BR" sz="2560" dirty="0" err="1">
                <a:latin typeface="Calibri"/>
              </a:rPr>
              <a:t>stretch</a:t>
            </a:r>
            <a:r>
              <a:rPr lang="pt-BR" sz="2560" dirty="0">
                <a:latin typeface="Calibri"/>
              </a:rPr>
              <a:t>='</a:t>
            </a:r>
            <a:r>
              <a:rPr lang="pt-BR" sz="2560" dirty="0" err="1">
                <a:latin typeface="Calibri"/>
              </a:rPr>
              <a:t>lin</a:t>
            </a:r>
            <a:r>
              <a:rPr lang="pt-BR" sz="2560" dirty="0">
                <a:latin typeface="Calibri"/>
              </a:rPr>
              <a:t>')</a:t>
            </a:r>
          </a:p>
          <a:p>
            <a:pPr indent="975390" algn="just">
              <a:lnSpc>
                <a:spcPct val="87000"/>
              </a:lnSpc>
            </a:pPr>
            <a:endParaRPr lang="pt-BR" sz="2560" dirty="0">
              <a:latin typeface="Calibri"/>
            </a:endParaRPr>
          </a:p>
        </p:txBody>
      </p:sp>
      <p:pic>
        <p:nvPicPr>
          <p:cNvPr id="7" name="Imagem 6" descr="Mapa&#10;&#10;Descrição gerada automaticamente">
            <a:extLst>
              <a:ext uri="{FF2B5EF4-FFF2-40B4-BE49-F238E27FC236}">
                <a16:creationId xmlns:a16="http://schemas.microsoft.com/office/drawing/2014/main" id="{72323F06-CD1A-1EE7-1D6A-BC3643741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88" y="1755648"/>
            <a:ext cx="7329714" cy="73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986229" y="495010"/>
            <a:ext cx="7486650" cy="43815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rmAutofit fontScale="82500" lnSpcReduction="10000"/>
          </a:bodyPr>
          <a:lstStyle/>
          <a:p>
            <a:pPr indent="0"/>
            <a:r>
              <a:rPr lang="pt-BR" sz="3200" b="1" dirty="0">
                <a:latin typeface="Tahoma"/>
              </a:rPr>
              <a:t>NDVI </a:t>
            </a:r>
            <a:r>
              <a:rPr lang="pt-BR" sz="3200" dirty="0">
                <a:latin typeface="Tahoma"/>
              </a:rPr>
              <a:t>(</a:t>
            </a:r>
            <a:r>
              <a:rPr lang="pt-BR" sz="32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Normalized</a:t>
            </a:r>
            <a:r>
              <a:rPr lang="pt-BR" sz="3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32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Difference</a:t>
            </a:r>
            <a:r>
              <a:rPr lang="pt-BR" sz="3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32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Vegetation</a:t>
            </a:r>
            <a:r>
              <a:rPr lang="pt-BR" sz="3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Index)</a:t>
            </a:r>
            <a:endParaRPr lang="pt-BR" sz="3200" b="1" dirty="0">
              <a:latin typeface="Tahoma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9D8959-6395-2D5C-6278-3D0186A48D95}"/>
              </a:ext>
            </a:extLst>
          </p:cNvPr>
          <p:cNvSpPr txBox="1"/>
          <p:nvPr/>
        </p:nvSpPr>
        <p:spPr>
          <a:xfrm>
            <a:off x="6110515" y="1037323"/>
            <a:ext cx="69958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 err="1"/>
              <a:t>library</a:t>
            </a:r>
            <a:r>
              <a:rPr lang="pt-BR" sz="2000" b="1" dirty="0"/>
              <a:t>(</a:t>
            </a:r>
            <a:r>
              <a:rPr lang="pt-BR" sz="2000" b="1" dirty="0" err="1"/>
              <a:t>raster</a:t>
            </a:r>
            <a:r>
              <a:rPr lang="pt-BR" sz="2000" b="1" dirty="0"/>
              <a:t>)</a:t>
            </a:r>
          </a:p>
          <a:p>
            <a:r>
              <a:rPr lang="pt-BR" sz="2000" b="1" dirty="0" err="1"/>
              <a:t>library</a:t>
            </a:r>
            <a:r>
              <a:rPr lang="pt-BR" sz="2000" b="1" dirty="0"/>
              <a:t>(</a:t>
            </a:r>
            <a:r>
              <a:rPr lang="pt-BR" sz="2000" b="1" dirty="0" err="1"/>
              <a:t>rgdal</a:t>
            </a:r>
            <a:r>
              <a:rPr lang="pt-BR" sz="2000" b="1" dirty="0"/>
              <a:t>)</a:t>
            </a:r>
          </a:p>
          <a:p>
            <a:endParaRPr lang="pt-BR" sz="2000" b="1" dirty="0"/>
          </a:p>
          <a:p>
            <a:r>
              <a:rPr lang="pt-BR" sz="2000" b="1" dirty="0"/>
              <a:t>#NDVI#</a:t>
            </a:r>
          </a:p>
          <a:p>
            <a:r>
              <a:rPr lang="pt-BR" sz="2000" b="1" dirty="0"/>
              <a:t>r = </a:t>
            </a:r>
            <a:r>
              <a:rPr lang="pt-BR" sz="2000" b="1" dirty="0" err="1"/>
              <a:t>raster</a:t>
            </a:r>
            <a:r>
              <a:rPr lang="pt-BR" sz="2000" b="1" dirty="0"/>
              <a:t>("qb_05jun.tif",band = 3) # Vermelho</a:t>
            </a:r>
          </a:p>
          <a:p>
            <a:r>
              <a:rPr lang="pt-BR" sz="2000" b="1" dirty="0"/>
              <a:t>ir= </a:t>
            </a:r>
            <a:r>
              <a:rPr lang="pt-BR" sz="2000" b="1" dirty="0" err="1"/>
              <a:t>raster</a:t>
            </a:r>
            <a:r>
              <a:rPr lang="pt-BR" sz="2000" b="1" dirty="0"/>
              <a:t>("qb_05jun.tif",band = 4) # infravermelho</a:t>
            </a:r>
          </a:p>
          <a:p>
            <a:endParaRPr lang="pt-BR" sz="2000" b="1" dirty="0"/>
          </a:p>
          <a:p>
            <a:r>
              <a:rPr lang="pt-BR" sz="2000" b="1" dirty="0"/>
              <a:t>NDVI = (ir - r)/(ir + r)</a:t>
            </a:r>
          </a:p>
          <a:p>
            <a:r>
              <a:rPr lang="pt-BR" sz="2000" b="1" dirty="0" err="1"/>
              <a:t>plot</a:t>
            </a:r>
            <a:r>
              <a:rPr lang="pt-BR" sz="2000" b="1" dirty="0"/>
              <a:t>(NDVI)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3E3E4E-05FB-DF0A-E55D-786619D8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4" y="933160"/>
            <a:ext cx="5236326" cy="527878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6EA9C0A-1DB2-2BF6-5F4C-AC188661CB31}"/>
              </a:ext>
            </a:extLst>
          </p:cNvPr>
          <p:cNvSpPr txBox="1"/>
          <p:nvPr/>
        </p:nvSpPr>
        <p:spPr>
          <a:xfrm>
            <a:off x="302864" y="6609650"/>
            <a:ext cx="47190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>
              <a:buFont typeface="+mj-lt"/>
              <a:buAutoNum type="arabicPeriod"/>
            </a:pPr>
            <a:r>
              <a:rPr lang="pt-BR" sz="2400" b="1" dirty="0">
                <a:solidFill>
                  <a:srgbClr val="727272"/>
                </a:solidFill>
                <a:effectLst/>
                <a:latin typeface="Arial" panose="020B0604020202020204" pitchFamily="34" charset="0"/>
              </a:rPr>
              <a:t>Estimar a biomassa</a:t>
            </a:r>
          </a:p>
          <a:p>
            <a:pPr algn="l" fontAlgn="t">
              <a:buFont typeface="+mj-lt"/>
              <a:buAutoNum type="arabicPeriod"/>
            </a:pPr>
            <a:r>
              <a:rPr lang="pt-BR" sz="2400" b="1" dirty="0">
                <a:solidFill>
                  <a:srgbClr val="727272"/>
                </a:solidFill>
                <a:latin typeface="Arial" panose="020B0604020202020204" pitchFamily="34" charset="0"/>
              </a:rPr>
              <a:t>A</a:t>
            </a:r>
            <a:r>
              <a:rPr lang="pt-BR" sz="2400" b="1" dirty="0">
                <a:solidFill>
                  <a:srgbClr val="727272"/>
                </a:solidFill>
                <a:effectLst/>
                <a:latin typeface="Arial" panose="020B0604020202020204" pitchFamily="34" charset="0"/>
              </a:rPr>
              <a:t>valiar a saúde das culturas</a:t>
            </a:r>
          </a:p>
          <a:p>
            <a:pPr algn="l" fontAlgn="t">
              <a:buFont typeface="+mj-lt"/>
              <a:buAutoNum type="arabicPeriod"/>
            </a:pPr>
            <a:r>
              <a:rPr lang="pt-BR" sz="2400" b="1" dirty="0">
                <a:solidFill>
                  <a:srgbClr val="727272"/>
                </a:solidFill>
                <a:effectLst/>
                <a:latin typeface="Arial" panose="020B0604020202020204" pitchFamily="34" charset="0"/>
              </a:rPr>
              <a:t>Identificar pragas e doenças,</a:t>
            </a:r>
          </a:p>
          <a:p>
            <a:pPr algn="l" fontAlgn="t">
              <a:buFont typeface="+mj-lt"/>
              <a:buAutoNum type="arabicPeriod"/>
            </a:pPr>
            <a:r>
              <a:rPr lang="pt-BR" sz="2400" b="1" dirty="0">
                <a:solidFill>
                  <a:srgbClr val="727272"/>
                </a:solidFill>
                <a:effectLst/>
                <a:latin typeface="Arial" panose="020B0604020202020204" pitchFamily="34" charset="0"/>
              </a:rPr>
              <a:t>Analisar o crescimento da vegetação ao longo do tempo.</a:t>
            </a:r>
          </a:p>
          <a:p>
            <a:pPr algn="l" fontAlgn="t">
              <a:buFont typeface="+mj-lt"/>
              <a:buAutoNum type="arabicPeriod"/>
            </a:pPr>
            <a:r>
              <a:rPr lang="pt-BR" sz="2400" b="1" dirty="0">
                <a:solidFill>
                  <a:srgbClr val="727272"/>
                </a:solidFill>
                <a:effectLst/>
                <a:latin typeface="Arial" panose="020B0604020202020204" pitchFamily="34" charset="0"/>
              </a:rPr>
              <a:t>Monitorar a seca e incêndios</a:t>
            </a:r>
          </a:p>
        </p:txBody>
      </p:sp>
      <p:pic>
        <p:nvPicPr>
          <p:cNvPr id="12" name="Imagem 11" descr="Mapa&#10;&#10;Descrição gerada automaticamente">
            <a:extLst>
              <a:ext uri="{FF2B5EF4-FFF2-40B4-BE49-F238E27FC236}">
                <a16:creationId xmlns:a16="http://schemas.microsoft.com/office/drawing/2014/main" id="{23791DB6-CB0C-454D-8269-357C0C054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7" y="3899645"/>
            <a:ext cx="5888383" cy="588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9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04684" y="1755648"/>
            <a:ext cx="6297716" cy="6706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0" tIns="0" rIns="0" bIns="0">
            <a:normAutofit fontScale="55000" lnSpcReduction="20000"/>
          </a:bodyPr>
          <a:lstStyle/>
          <a:p>
            <a:pPr algn="just">
              <a:lnSpc>
                <a:spcPct val="87000"/>
              </a:lnSpc>
            </a:pPr>
            <a:r>
              <a:rPr lang="pt-BR" sz="6500" b="1" dirty="0">
                <a:latin typeface="Arial Narrow" panose="020B0606020202030204" pitchFamily="34" charset="0"/>
              </a:rPr>
              <a:t>RELEVO 3D</a:t>
            </a:r>
          </a:p>
          <a:p>
            <a:pPr algn="just">
              <a:lnSpc>
                <a:spcPct val="87000"/>
              </a:lnSpc>
            </a:pPr>
            <a:endParaRPr lang="pt-BR" sz="6700" b="1" dirty="0">
              <a:latin typeface="Arial Narrow" panose="020B0606020202030204" pitchFamily="34" charset="0"/>
            </a:endParaRP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ibrary</a:t>
            </a:r>
            <a:r>
              <a:rPr lang="pt-BR" sz="3800" b="1" dirty="0">
                <a:latin typeface="Arial Narrow" panose="020B0606020202030204" pitchFamily="34" charset="0"/>
              </a:rPr>
              <a:t>(</a:t>
            </a:r>
            <a:r>
              <a:rPr lang="pt-BR" sz="3800" b="1" dirty="0" err="1">
                <a:latin typeface="Arial Narrow" panose="020B0606020202030204" pitchFamily="34" charset="0"/>
              </a:rPr>
              <a:t>rgdal</a:t>
            </a:r>
            <a:r>
              <a:rPr lang="pt-BR" sz="3800" b="1" dirty="0">
                <a:latin typeface="Arial Narrow" panose="020B0606020202030204" pitchFamily="34" charset="0"/>
              </a:rPr>
              <a:t>)</a:t>
            </a: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library</a:t>
            </a:r>
            <a:r>
              <a:rPr lang="pt-BR" sz="3800" b="1" dirty="0">
                <a:latin typeface="Arial Narrow" panose="020B0606020202030204" pitchFamily="34" charset="0"/>
              </a:rPr>
              <a:t>(</a:t>
            </a:r>
            <a:r>
              <a:rPr lang="pt-BR" sz="3800" b="1" dirty="0" err="1">
                <a:latin typeface="Arial Narrow" panose="020B0606020202030204" pitchFamily="34" charset="0"/>
              </a:rPr>
              <a:t>dplyr</a:t>
            </a:r>
            <a:r>
              <a:rPr lang="pt-BR" sz="3800" b="1" dirty="0">
                <a:latin typeface="Arial Narrow" panose="020B0606020202030204" pitchFamily="34" charset="0"/>
              </a:rPr>
              <a:t>)</a:t>
            </a: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install.packages</a:t>
            </a:r>
            <a:r>
              <a:rPr lang="pt-BR" sz="3800" b="1" dirty="0">
                <a:latin typeface="Arial Narrow" panose="020B0606020202030204" pitchFamily="34" charset="0"/>
              </a:rPr>
              <a:t>("</a:t>
            </a:r>
            <a:r>
              <a:rPr lang="pt-BR" sz="3800" b="1" dirty="0" err="1">
                <a:latin typeface="Arial Narrow" panose="020B0606020202030204" pitchFamily="34" charset="0"/>
              </a:rPr>
              <a:t>devtools</a:t>
            </a:r>
            <a:r>
              <a:rPr lang="pt-BR" sz="3800" b="1" dirty="0">
                <a:latin typeface="Arial Narrow" panose="020B0606020202030204" pitchFamily="34" charset="0"/>
              </a:rPr>
              <a:t>")</a:t>
            </a: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devtools</a:t>
            </a:r>
            <a:r>
              <a:rPr lang="pt-BR" sz="3800" b="1" dirty="0">
                <a:latin typeface="Arial Narrow" panose="020B0606020202030204" pitchFamily="34" charset="0"/>
              </a:rPr>
              <a:t>::</a:t>
            </a:r>
            <a:r>
              <a:rPr lang="pt-BR" sz="3800" b="1" dirty="0" err="1">
                <a:latin typeface="Arial Narrow" panose="020B0606020202030204" pitchFamily="34" charset="0"/>
              </a:rPr>
              <a:t>install_github</a:t>
            </a:r>
            <a:r>
              <a:rPr lang="pt-BR" sz="3800" b="1" dirty="0">
                <a:latin typeface="Arial Narrow" panose="020B0606020202030204" pitchFamily="34" charset="0"/>
              </a:rPr>
              <a:t>("</a:t>
            </a:r>
            <a:r>
              <a:rPr lang="pt-BR" sz="3800" b="1" dirty="0" err="1">
                <a:latin typeface="Arial Narrow" panose="020B0606020202030204" pitchFamily="34" charset="0"/>
              </a:rPr>
              <a:t>tylermorganwall</a:t>
            </a:r>
            <a:r>
              <a:rPr lang="pt-BR" sz="3800" b="1" dirty="0">
                <a:latin typeface="Arial Narrow" panose="020B0606020202030204" pitchFamily="34" charset="0"/>
              </a:rPr>
              <a:t>/</a:t>
            </a:r>
            <a:r>
              <a:rPr lang="pt-BR" sz="3800" b="1" dirty="0" err="1">
                <a:latin typeface="Arial Narrow" panose="020B0606020202030204" pitchFamily="34" charset="0"/>
              </a:rPr>
              <a:t>rayshader</a:t>
            </a:r>
            <a:r>
              <a:rPr lang="pt-BR" sz="3800" b="1" dirty="0">
                <a:latin typeface="Arial Narrow" panose="020B0606020202030204" pitchFamily="34" charset="0"/>
              </a:rPr>
              <a:t>")</a:t>
            </a: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library</a:t>
            </a:r>
            <a:r>
              <a:rPr lang="pt-BR" sz="3800" b="1" dirty="0">
                <a:latin typeface="Arial Narrow" panose="020B0606020202030204" pitchFamily="34" charset="0"/>
              </a:rPr>
              <a:t>("</a:t>
            </a:r>
            <a:r>
              <a:rPr lang="pt-BR" sz="3800" b="1" dirty="0" err="1">
                <a:latin typeface="Arial Narrow" panose="020B0606020202030204" pitchFamily="34" charset="0"/>
              </a:rPr>
              <a:t>rayshader</a:t>
            </a:r>
            <a:r>
              <a:rPr lang="pt-BR" sz="3800" b="1" dirty="0">
                <a:latin typeface="Arial Narrow" panose="020B0606020202030204" pitchFamily="34" charset="0"/>
              </a:rPr>
              <a:t>")</a:t>
            </a:r>
          </a:p>
          <a:p>
            <a:pPr algn="just">
              <a:lnSpc>
                <a:spcPct val="87000"/>
              </a:lnSpc>
            </a:pPr>
            <a:endParaRPr lang="pt-BR" sz="3800" b="1" dirty="0">
              <a:latin typeface="Arial Narrow" panose="020B0606020202030204" pitchFamily="34" charset="0"/>
            </a:endParaRP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loadzip</a:t>
            </a:r>
            <a:r>
              <a:rPr lang="pt-BR" sz="3800" b="1" dirty="0">
                <a:latin typeface="Arial Narrow" panose="020B0606020202030204" pitchFamily="34" charset="0"/>
              </a:rPr>
              <a:t> = </a:t>
            </a:r>
            <a:r>
              <a:rPr lang="pt-BR" sz="3800" b="1" dirty="0" err="1">
                <a:latin typeface="Arial Narrow" panose="020B0606020202030204" pitchFamily="34" charset="0"/>
              </a:rPr>
              <a:t>tempfile</a:t>
            </a:r>
            <a:r>
              <a:rPr lang="pt-BR" sz="3800" b="1" dirty="0">
                <a:latin typeface="Arial Narrow" panose="020B0606020202030204" pitchFamily="34" charset="0"/>
              </a:rPr>
              <a:t>()</a:t>
            </a: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download.file</a:t>
            </a:r>
            <a:r>
              <a:rPr lang="pt-BR" sz="3800" b="1" dirty="0">
                <a:latin typeface="Arial Narrow" panose="020B0606020202030204" pitchFamily="34" charset="0"/>
              </a:rPr>
              <a:t>("https://tylermw.com/data/dem_01.tif.zip",loadzip)</a:t>
            </a: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localtif</a:t>
            </a:r>
            <a:r>
              <a:rPr lang="pt-BR" sz="3800" b="1" dirty="0">
                <a:latin typeface="Arial Narrow" panose="020B0606020202030204" pitchFamily="34" charset="0"/>
              </a:rPr>
              <a:t>=</a:t>
            </a:r>
            <a:r>
              <a:rPr lang="pt-BR" sz="3800" b="1" dirty="0" err="1">
                <a:latin typeface="Arial Narrow" panose="020B0606020202030204" pitchFamily="34" charset="0"/>
              </a:rPr>
              <a:t>unzip</a:t>
            </a:r>
            <a:r>
              <a:rPr lang="pt-BR" sz="3800" b="1" dirty="0">
                <a:latin typeface="Arial Narrow" panose="020B0606020202030204" pitchFamily="34" charset="0"/>
              </a:rPr>
              <a:t>(</a:t>
            </a:r>
            <a:r>
              <a:rPr lang="pt-BR" sz="3800" b="1" dirty="0" err="1">
                <a:latin typeface="Arial Narrow" panose="020B0606020202030204" pitchFamily="34" charset="0"/>
              </a:rPr>
              <a:t>loadzip</a:t>
            </a:r>
            <a:r>
              <a:rPr lang="pt-BR" sz="3800" b="1" dirty="0">
                <a:latin typeface="Arial Narrow" panose="020B0606020202030204" pitchFamily="34" charset="0"/>
              </a:rPr>
              <a:t>, 'dem_01.tif') %&gt;% </a:t>
            </a:r>
            <a:r>
              <a:rPr lang="pt-BR" sz="3800" b="1" dirty="0" err="1">
                <a:latin typeface="Arial Narrow" panose="020B0606020202030204" pitchFamily="34" charset="0"/>
              </a:rPr>
              <a:t>raster</a:t>
            </a:r>
            <a:r>
              <a:rPr lang="pt-BR" sz="3800" b="1" dirty="0">
                <a:latin typeface="Arial Narrow" panose="020B0606020202030204" pitchFamily="34" charset="0"/>
              </a:rPr>
              <a:t>()</a:t>
            </a: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unlink</a:t>
            </a:r>
            <a:r>
              <a:rPr lang="pt-BR" sz="3800" b="1" dirty="0">
                <a:latin typeface="Arial Narrow" panose="020B0606020202030204" pitchFamily="34" charset="0"/>
              </a:rPr>
              <a:t>(</a:t>
            </a:r>
            <a:r>
              <a:rPr lang="pt-BR" sz="3800" b="1" dirty="0" err="1">
                <a:latin typeface="Arial Narrow" panose="020B0606020202030204" pitchFamily="34" charset="0"/>
              </a:rPr>
              <a:t>loadzip</a:t>
            </a:r>
            <a:r>
              <a:rPr lang="pt-BR" sz="3800" b="1" dirty="0">
                <a:latin typeface="Arial Narrow" panose="020B0606020202030204" pitchFamily="34" charset="0"/>
              </a:rPr>
              <a:t>)</a:t>
            </a:r>
          </a:p>
          <a:p>
            <a:pPr algn="just">
              <a:lnSpc>
                <a:spcPct val="87000"/>
              </a:lnSpc>
            </a:pPr>
            <a:endParaRPr lang="pt-BR" sz="3800" b="1" dirty="0">
              <a:latin typeface="Arial Narrow" panose="020B0606020202030204" pitchFamily="34" charset="0"/>
            </a:endParaRP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rast.mat</a:t>
            </a:r>
            <a:r>
              <a:rPr lang="pt-BR" sz="3800" b="1" dirty="0">
                <a:latin typeface="Arial Narrow" panose="020B0606020202030204" pitchFamily="34" charset="0"/>
              </a:rPr>
              <a:t> = </a:t>
            </a:r>
            <a:r>
              <a:rPr lang="pt-BR" sz="3800" b="1" dirty="0" err="1">
                <a:latin typeface="Arial Narrow" panose="020B0606020202030204" pitchFamily="34" charset="0"/>
              </a:rPr>
              <a:t>raster_to_matrix</a:t>
            </a:r>
            <a:r>
              <a:rPr lang="pt-BR" sz="3800" b="1" dirty="0">
                <a:latin typeface="Arial Narrow" panose="020B0606020202030204" pitchFamily="34" charset="0"/>
              </a:rPr>
              <a:t>(</a:t>
            </a:r>
            <a:r>
              <a:rPr lang="pt-BR" sz="3800" b="1" dirty="0" err="1">
                <a:latin typeface="Arial Narrow" panose="020B0606020202030204" pitchFamily="34" charset="0"/>
              </a:rPr>
              <a:t>localtif</a:t>
            </a:r>
            <a:r>
              <a:rPr lang="pt-BR" sz="3800" b="1" dirty="0">
                <a:latin typeface="Arial Narrow" panose="020B0606020202030204" pitchFamily="34" charset="0"/>
              </a:rPr>
              <a:t>)</a:t>
            </a:r>
          </a:p>
          <a:p>
            <a:pPr algn="just">
              <a:lnSpc>
                <a:spcPct val="87000"/>
              </a:lnSpc>
            </a:pPr>
            <a:endParaRPr lang="pt-BR" sz="3800" b="1" dirty="0">
              <a:latin typeface="Arial Narrow" panose="020B0606020202030204" pitchFamily="34" charset="0"/>
            </a:endParaRP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rast.mat</a:t>
            </a:r>
            <a:r>
              <a:rPr lang="pt-BR" sz="3800" b="1" dirty="0">
                <a:latin typeface="Arial Narrow" panose="020B0606020202030204" pitchFamily="34" charset="0"/>
              </a:rPr>
              <a:t> %&gt;%</a:t>
            </a:r>
          </a:p>
          <a:p>
            <a:pPr algn="just">
              <a:lnSpc>
                <a:spcPct val="87000"/>
              </a:lnSpc>
            </a:pPr>
            <a:r>
              <a:rPr lang="pt-BR" sz="3800" b="1" dirty="0">
                <a:latin typeface="Arial Narrow" panose="020B0606020202030204" pitchFamily="34" charset="0"/>
              </a:rPr>
              <a:t>  </a:t>
            </a:r>
            <a:r>
              <a:rPr lang="pt-BR" sz="3800" b="1" dirty="0" err="1">
                <a:latin typeface="Arial Narrow" panose="020B0606020202030204" pitchFamily="34" charset="0"/>
              </a:rPr>
              <a:t>sphere_shade</a:t>
            </a:r>
            <a:r>
              <a:rPr lang="pt-BR" sz="3800" b="1" dirty="0">
                <a:latin typeface="Arial Narrow" panose="020B0606020202030204" pitchFamily="34" charset="0"/>
              </a:rPr>
              <a:t>(texture = '</a:t>
            </a:r>
            <a:r>
              <a:rPr lang="pt-BR" sz="3800" b="1" dirty="0" err="1">
                <a:latin typeface="Arial Narrow" panose="020B0606020202030204" pitchFamily="34" charset="0"/>
              </a:rPr>
              <a:t>desert</a:t>
            </a:r>
            <a:r>
              <a:rPr lang="pt-BR" sz="3800" b="1" dirty="0">
                <a:latin typeface="Arial Narrow" panose="020B0606020202030204" pitchFamily="34" charset="0"/>
              </a:rPr>
              <a:t>') %&gt;%</a:t>
            </a:r>
          </a:p>
          <a:p>
            <a:pPr algn="just">
              <a:lnSpc>
                <a:spcPct val="87000"/>
              </a:lnSpc>
            </a:pPr>
            <a:r>
              <a:rPr lang="pt-BR" sz="3800" b="1" dirty="0">
                <a:latin typeface="Arial Narrow" panose="020B0606020202030204" pitchFamily="34" charset="0"/>
              </a:rPr>
              <a:t>  </a:t>
            </a:r>
            <a:r>
              <a:rPr lang="pt-BR" sz="3800" b="1" dirty="0" err="1">
                <a:latin typeface="Arial Narrow" panose="020B0606020202030204" pitchFamily="34" charset="0"/>
              </a:rPr>
              <a:t>plot_map</a:t>
            </a:r>
            <a:r>
              <a:rPr lang="pt-BR" sz="3800" b="1" dirty="0">
                <a:latin typeface="Arial Narrow" panose="020B0606020202030204" pitchFamily="34" charset="0"/>
              </a:rPr>
              <a:t>()</a:t>
            </a:r>
          </a:p>
          <a:p>
            <a:pPr algn="just">
              <a:lnSpc>
                <a:spcPct val="87000"/>
              </a:lnSpc>
            </a:pPr>
            <a:endParaRPr lang="pt-BR" sz="3800" b="1" dirty="0">
              <a:latin typeface="Arial Narrow" panose="020B0606020202030204" pitchFamily="34" charset="0"/>
            </a:endParaRPr>
          </a:p>
          <a:p>
            <a:pPr algn="just">
              <a:lnSpc>
                <a:spcPct val="87000"/>
              </a:lnSpc>
            </a:pPr>
            <a:r>
              <a:rPr lang="pt-BR" sz="3800" b="1" dirty="0">
                <a:latin typeface="Arial Narrow" panose="020B0606020202030204" pitchFamily="34" charset="0"/>
              </a:rPr>
              <a:t>#visualização 3d</a:t>
            </a: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rast.mat</a:t>
            </a:r>
            <a:r>
              <a:rPr lang="pt-BR" sz="3800" b="1" dirty="0">
                <a:latin typeface="Arial Narrow" panose="020B0606020202030204" pitchFamily="34" charset="0"/>
              </a:rPr>
              <a:t> %&gt;%</a:t>
            </a:r>
          </a:p>
          <a:p>
            <a:pPr algn="just">
              <a:lnSpc>
                <a:spcPct val="87000"/>
              </a:lnSpc>
            </a:pPr>
            <a:r>
              <a:rPr lang="pt-BR" sz="3800" b="1" dirty="0">
                <a:latin typeface="Arial Narrow" panose="020B0606020202030204" pitchFamily="34" charset="0"/>
              </a:rPr>
              <a:t>  </a:t>
            </a:r>
            <a:r>
              <a:rPr lang="pt-BR" sz="3800" b="1" dirty="0" err="1">
                <a:latin typeface="Arial Narrow" panose="020B0606020202030204" pitchFamily="34" charset="0"/>
              </a:rPr>
              <a:t>sphere_shade</a:t>
            </a:r>
            <a:r>
              <a:rPr lang="pt-BR" sz="3800" b="1" dirty="0">
                <a:latin typeface="Arial Narrow" panose="020B0606020202030204" pitchFamily="34" charset="0"/>
              </a:rPr>
              <a:t>(texture = '</a:t>
            </a:r>
            <a:r>
              <a:rPr lang="pt-BR" sz="3800" b="1" dirty="0" err="1">
                <a:latin typeface="Arial Narrow" panose="020B0606020202030204" pitchFamily="34" charset="0"/>
              </a:rPr>
              <a:t>desert</a:t>
            </a:r>
            <a:r>
              <a:rPr lang="pt-BR" sz="3800" b="1" dirty="0">
                <a:latin typeface="Arial Narrow" panose="020B0606020202030204" pitchFamily="34" charset="0"/>
              </a:rPr>
              <a:t>') %&gt;%</a:t>
            </a:r>
          </a:p>
          <a:p>
            <a:pPr algn="just">
              <a:lnSpc>
                <a:spcPct val="87000"/>
              </a:lnSpc>
            </a:pPr>
            <a:r>
              <a:rPr lang="pt-BR" sz="3800" b="1" dirty="0">
                <a:latin typeface="Arial Narrow" panose="020B0606020202030204" pitchFamily="34" charset="0"/>
              </a:rPr>
              <a:t>  </a:t>
            </a:r>
            <a:r>
              <a:rPr lang="pt-BR" sz="3800" b="1" dirty="0" err="1">
                <a:latin typeface="Arial Narrow" panose="020B0606020202030204" pitchFamily="34" charset="0"/>
              </a:rPr>
              <a:t>add_water</a:t>
            </a:r>
            <a:r>
              <a:rPr lang="pt-BR" sz="3800" b="1" dirty="0">
                <a:latin typeface="Arial Narrow" panose="020B0606020202030204" pitchFamily="34" charset="0"/>
              </a:rPr>
              <a:t>(</a:t>
            </a:r>
            <a:r>
              <a:rPr lang="pt-BR" sz="3800" b="1" dirty="0" err="1">
                <a:latin typeface="Arial Narrow" panose="020B0606020202030204" pitchFamily="34" charset="0"/>
              </a:rPr>
              <a:t>detect_water</a:t>
            </a:r>
            <a:r>
              <a:rPr lang="pt-BR" sz="3800" b="1" dirty="0">
                <a:latin typeface="Arial Narrow" panose="020B0606020202030204" pitchFamily="34" charset="0"/>
              </a:rPr>
              <a:t>(</a:t>
            </a:r>
            <a:r>
              <a:rPr lang="pt-BR" sz="3800" b="1" dirty="0" err="1">
                <a:latin typeface="Arial Narrow" panose="020B0606020202030204" pitchFamily="34" charset="0"/>
              </a:rPr>
              <a:t>rast.mat</a:t>
            </a:r>
            <a:r>
              <a:rPr lang="pt-BR" sz="3800" b="1" dirty="0">
                <a:latin typeface="Arial Narrow" panose="020B0606020202030204" pitchFamily="34" charset="0"/>
              </a:rPr>
              <a:t>), color='</a:t>
            </a:r>
            <a:r>
              <a:rPr lang="pt-BR" sz="3800" b="1" dirty="0" err="1">
                <a:latin typeface="Arial Narrow" panose="020B0606020202030204" pitchFamily="34" charset="0"/>
              </a:rPr>
              <a:t>desert</a:t>
            </a:r>
            <a:r>
              <a:rPr lang="pt-BR" sz="3800" b="1" dirty="0">
                <a:latin typeface="Arial Narrow" panose="020B0606020202030204" pitchFamily="34" charset="0"/>
              </a:rPr>
              <a:t>')%&gt;%</a:t>
            </a:r>
          </a:p>
          <a:p>
            <a:pPr algn="just">
              <a:lnSpc>
                <a:spcPct val="87000"/>
              </a:lnSpc>
            </a:pPr>
            <a:r>
              <a:rPr lang="pt-BR" sz="3800" b="1" dirty="0">
                <a:latin typeface="Arial Narrow" panose="020B0606020202030204" pitchFamily="34" charset="0"/>
              </a:rPr>
              <a:t>  #add_shadow(ray_shade(rast.mat, </a:t>
            </a:r>
            <a:r>
              <a:rPr lang="pt-BR" sz="3800" b="1" dirty="0" err="1">
                <a:latin typeface="Arial Narrow" panose="020B0606020202030204" pitchFamily="34" charset="0"/>
              </a:rPr>
              <a:t>zscale</a:t>
            </a:r>
            <a:r>
              <a:rPr lang="pt-BR" sz="3800" b="1" dirty="0">
                <a:latin typeface="Arial Narrow" panose="020B0606020202030204" pitchFamily="34" charset="0"/>
              </a:rPr>
              <a:t> = 3),0.5) %&gt;%</a:t>
            </a:r>
          </a:p>
          <a:p>
            <a:pPr algn="just">
              <a:lnSpc>
                <a:spcPct val="87000"/>
              </a:lnSpc>
            </a:pPr>
            <a:r>
              <a:rPr lang="pt-BR" sz="3800" b="1" dirty="0">
                <a:latin typeface="Arial Narrow" panose="020B0606020202030204" pitchFamily="34" charset="0"/>
              </a:rPr>
              <a:t>  #add_shadow(ambient_shade(rast.mat),0)%&gt;%</a:t>
            </a:r>
          </a:p>
          <a:p>
            <a:pPr algn="just">
              <a:lnSpc>
                <a:spcPct val="87000"/>
              </a:lnSpc>
            </a:pPr>
            <a:r>
              <a:rPr lang="pt-BR" sz="3800" b="1" dirty="0">
                <a:latin typeface="Arial Narrow" panose="020B0606020202030204" pitchFamily="34" charset="0"/>
              </a:rPr>
              <a:t>  plot_3d(</a:t>
            </a:r>
            <a:r>
              <a:rPr lang="pt-BR" sz="3800" b="1" dirty="0" err="1">
                <a:latin typeface="Arial Narrow" panose="020B0606020202030204" pitchFamily="34" charset="0"/>
              </a:rPr>
              <a:t>rast.mat</a:t>
            </a:r>
            <a:r>
              <a:rPr lang="pt-BR" sz="3800" b="1" dirty="0">
                <a:latin typeface="Arial Narrow" panose="020B0606020202030204" pitchFamily="34" charset="0"/>
              </a:rPr>
              <a:t>, </a:t>
            </a:r>
            <a:r>
              <a:rPr lang="pt-BR" sz="3800" b="1" dirty="0" err="1">
                <a:latin typeface="Arial Narrow" panose="020B0606020202030204" pitchFamily="34" charset="0"/>
              </a:rPr>
              <a:t>zscale</a:t>
            </a:r>
            <a:r>
              <a:rPr lang="pt-BR" sz="3800" b="1" dirty="0">
                <a:latin typeface="Arial Narrow" panose="020B0606020202030204" pitchFamily="34" charset="0"/>
              </a:rPr>
              <a:t> = 10, </a:t>
            </a:r>
            <a:r>
              <a:rPr lang="pt-BR" sz="3800" b="1" dirty="0" err="1">
                <a:latin typeface="Arial Narrow" panose="020B0606020202030204" pitchFamily="34" charset="0"/>
              </a:rPr>
              <a:t>fov</a:t>
            </a:r>
            <a:r>
              <a:rPr lang="pt-BR" sz="3800" b="1" dirty="0">
                <a:latin typeface="Arial Narrow" panose="020B0606020202030204" pitchFamily="34" charset="0"/>
              </a:rPr>
              <a:t>=0, </a:t>
            </a:r>
            <a:r>
              <a:rPr lang="pt-BR" sz="3800" b="1" dirty="0" err="1">
                <a:latin typeface="Arial Narrow" panose="020B0606020202030204" pitchFamily="34" charset="0"/>
              </a:rPr>
              <a:t>theta</a:t>
            </a:r>
            <a:r>
              <a:rPr lang="pt-BR" sz="3800" b="1" dirty="0">
                <a:latin typeface="Arial Narrow" panose="020B0606020202030204" pitchFamily="34" charset="0"/>
              </a:rPr>
              <a:t> = 135,</a:t>
            </a:r>
          </a:p>
          <a:p>
            <a:pPr algn="just">
              <a:lnSpc>
                <a:spcPct val="87000"/>
              </a:lnSpc>
            </a:pPr>
            <a:r>
              <a:rPr lang="pt-BR" sz="3800" b="1" dirty="0">
                <a:latin typeface="Arial Narrow" panose="020B0606020202030204" pitchFamily="34" charset="0"/>
              </a:rPr>
              <a:t>          zoom = 0.75, </a:t>
            </a:r>
            <a:r>
              <a:rPr lang="pt-BR" sz="3800" b="1" dirty="0" err="1">
                <a:latin typeface="Arial Narrow" panose="020B0606020202030204" pitchFamily="34" charset="0"/>
              </a:rPr>
              <a:t>phi</a:t>
            </a:r>
            <a:r>
              <a:rPr lang="pt-BR" sz="3800" b="1" dirty="0">
                <a:latin typeface="Arial Narrow" panose="020B0606020202030204" pitchFamily="34" charset="0"/>
              </a:rPr>
              <a:t> = 45, </a:t>
            </a:r>
            <a:r>
              <a:rPr lang="pt-BR" sz="3800" b="1" dirty="0" err="1">
                <a:latin typeface="Arial Narrow" panose="020B0606020202030204" pitchFamily="34" charset="0"/>
              </a:rPr>
              <a:t>windowsize</a:t>
            </a:r>
            <a:r>
              <a:rPr lang="pt-BR" sz="3800" b="1" dirty="0">
                <a:latin typeface="Arial Narrow" panose="020B0606020202030204" pitchFamily="34" charset="0"/>
              </a:rPr>
              <a:t> = c(1000,800))</a:t>
            </a:r>
          </a:p>
          <a:p>
            <a:pPr algn="just">
              <a:lnSpc>
                <a:spcPct val="87000"/>
              </a:lnSpc>
            </a:pPr>
            <a:r>
              <a:rPr lang="pt-BR" sz="3800" b="1" dirty="0" err="1">
                <a:latin typeface="Arial Narrow" panose="020B0606020202030204" pitchFamily="34" charset="0"/>
              </a:rPr>
              <a:t>render_snapshot</a:t>
            </a:r>
            <a:r>
              <a:rPr lang="pt-BR" sz="3800" b="1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3" name="Imagem 2" descr="Uma imagem contendo zebra, ao ar livre, pássaro, grande&#10;&#10;Descrição gerada automaticamente">
            <a:extLst>
              <a:ext uri="{FF2B5EF4-FFF2-40B4-BE49-F238E27FC236}">
                <a16:creationId xmlns:a16="http://schemas.microsoft.com/office/drawing/2014/main" id="{CE93111F-CA67-A3A6-C2BC-EDD382752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68" y="-125451"/>
            <a:ext cx="6023332" cy="60233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2849892-4C18-F899-21D2-53E9E89B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5897881"/>
            <a:ext cx="6706181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ABBEE90C-BD86-96F9-6AFB-C017E4412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57" y="362857"/>
            <a:ext cx="8891951" cy="902788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04684" y="1755648"/>
            <a:ext cx="4831773" cy="5312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0" tIns="0" rIns="0" bIns="0">
            <a:normAutofit/>
          </a:bodyPr>
          <a:lstStyle/>
          <a:p>
            <a:pPr algn="just">
              <a:lnSpc>
                <a:spcPct val="87000"/>
              </a:lnSpc>
            </a:pPr>
            <a:r>
              <a:rPr lang="pt-BR" sz="4400" b="1" dirty="0">
                <a:latin typeface="Arial Narrow" panose="020B0606020202030204" pitchFamily="34" charset="0"/>
              </a:rPr>
              <a:t>ANAGLIFO</a:t>
            </a:r>
            <a:endParaRPr lang="pt-BR" sz="2560" b="1" dirty="0">
              <a:latin typeface="Arial Narrow" panose="020B0606020202030204" pitchFamily="34" charset="0"/>
            </a:endParaRPr>
          </a:p>
          <a:p>
            <a:pPr algn="just">
              <a:lnSpc>
                <a:spcPct val="87000"/>
              </a:lnSpc>
            </a:pPr>
            <a:r>
              <a:rPr lang="pt-BR" sz="2560" dirty="0" err="1">
                <a:latin typeface="Arial Narrow" panose="020B0606020202030204" pitchFamily="34" charset="0"/>
              </a:rPr>
              <a:t>library</a:t>
            </a:r>
            <a:r>
              <a:rPr lang="pt-BR" sz="2560" dirty="0">
                <a:latin typeface="Arial Narrow" panose="020B0606020202030204" pitchFamily="34" charset="0"/>
              </a:rPr>
              <a:t>(</a:t>
            </a:r>
            <a:r>
              <a:rPr lang="pt-BR" sz="2560" dirty="0" err="1">
                <a:latin typeface="Arial Narrow" panose="020B0606020202030204" pitchFamily="34" charset="0"/>
              </a:rPr>
              <a:t>raster</a:t>
            </a:r>
            <a:r>
              <a:rPr lang="pt-BR" sz="2560" dirty="0">
                <a:latin typeface="Arial Narrow" panose="020B0606020202030204" pitchFamily="34" charset="0"/>
              </a:rPr>
              <a:t>)</a:t>
            </a:r>
          </a:p>
          <a:p>
            <a:pPr algn="just">
              <a:lnSpc>
                <a:spcPct val="87000"/>
              </a:lnSpc>
            </a:pPr>
            <a:r>
              <a:rPr lang="pt-BR" sz="2560" dirty="0" err="1">
                <a:latin typeface="Arial Narrow" panose="020B0606020202030204" pitchFamily="34" charset="0"/>
              </a:rPr>
              <a:t>library</a:t>
            </a:r>
            <a:r>
              <a:rPr lang="pt-BR" sz="2560" dirty="0">
                <a:latin typeface="Arial Narrow" panose="020B0606020202030204" pitchFamily="34" charset="0"/>
              </a:rPr>
              <a:t>(</a:t>
            </a:r>
            <a:r>
              <a:rPr lang="pt-BR" sz="2560" dirty="0" err="1">
                <a:latin typeface="Arial Narrow" panose="020B0606020202030204" pitchFamily="34" charset="0"/>
              </a:rPr>
              <a:t>rgdal</a:t>
            </a:r>
            <a:r>
              <a:rPr lang="pt-BR" sz="2560" dirty="0">
                <a:latin typeface="Arial Narrow" panose="020B0606020202030204" pitchFamily="34" charset="0"/>
              </a:rPr>
              <a:t>)</a:t>
            </a:r>
          </a:p>
          <a:p>
            <a:pPr algn="just">
              <a:lnSpc>
                <a:spcPct val="87000"/>
              </a:lnSpc>
            </a:pPr>
            <a:endParaRPr lang="pt-BR" sz="2560" dirty="0">
              <a:latin typeface="Arial Narrow" panose="020B0606020202030204" pitchFamily="34" charset="0"/>
            </a:endParaRPr>
          </a:p>
          <a:p>
            <a:pPr algn="just">
              <a:lnSpc>
                <a:spcPct val="87000"/>
              </a:lnSpc>
            </a:pPr>
            <a:endParaRPr lang="pt-BR" sz="2560" dirty="0">
              <a:latin typeface="Arial Narrow" panose="020B0606020202030204" pitchFamily="34" charset="0"/>
            </a:endParaRPr>
          </a:p>
          <a:p>
            <a:pPr algn="just">
              <a:lnSpc>
                <a:spcPct val="87000"/>
              </a:lnSpc>
            </a:pPr>
            <a:r>
              <a:rPr lang="pt-BR" sz="2560" dirty="0">
                <a:latin typeface="Arial Narrow" panose="020B0606020202030204" pitchFamily="34" charset="0"/>
              </a:rPr>
              <a:t>r1 = </a:t>
            </a:r>
            <a:r>
              <a:rPr lang="pt-BR" sz="2560" dirty="0" err="1">
                <a:latin typeface="Arial Narrow" panose="020B0606020202030204" pitchFamily="34" charset="0"/>
              </a:rPr>
              <a:t>raster</a:t>
            </a:r>
            <a:r>
              <a:rPr lang="pt-BR" sz="2560" dirty="0">
                <a:latin typeface="Arial Narrow" panose="020B0606020202030204" pitchFamily="34" charset="0"/>
              </a:rPr>
              <a:t>("carta_red.</a:t>
            </a:r>
            <a:r>
              <a:rPr lang="pt-BR" sz="2560" dirty="0" err="1">
                <a:latin typeface="Arial Narrow" panose="020B0606020202030204" pitchFamily="34" charset="0"/>
              </a:rPr>
              <a:t>jpg</a:t>
            </a:r>
            <a:r>
              <a:rPr lang="pt-BR" sz="2560" dirty="0">
                <a:latin typeface="Arial Narrow" panose="020B0606020202030204" pitchFamily="34" charset="0"/>
              </a:rPr>
              <a:t>",band = 1)</a:t>
            </a:r>
          </a:p>
          <a:p>
            <a:pPr algn="just">
              <a:lnSpc>
                <a:spcPct val="87000"/>
              </a:lnSpc>
            </a:pPr>
            <a:r>
              <a:rPr lang="pt-BR" sz="2560" dirty="0">
                <a:latin typeface="Arial Narrow" panose="020B0606020202030204" pitchFamily="34" charset="0"/>
              </a:rPr>
              <a:t>g2 = </a:t>
            </a:r>
            <a:r>
              <a:rPr lang="pt-BR" sz="2560" dirty="0" err="1">
                <a:latin typeface="Arial Narrow" panose="020B0606020202030204" pitchFamily="34" charset="0"/>
              </a:rPr>
              <a:t>raster</a:t>
            </a:r>
            <a:r>
              <a:rPr lang="pt-BR" sz="2560" dirty="0">
                <a:latin typeface="Arial Narrow" panose="020B0606020202030204" pitchFamily="34" charset="0"/>
              </a:rPr>
              <a:t>("carta_cyan.</a:t>
            </a:r>
            <a:r>
              <a:rPr lang="pt-BR" sz="2560" dirty="0" err="1">
                <a:latin typeface="Arial Narrow" panose="020B0606020202030204" pitchFamily="34" charset="0"/>
              </a:rPr>
              <a:t>jpg</a:t>
            </a:r>
            <a:r>
              <a:rPr lang="pt-BR" sz="2560" dirty="0">
                <a:latin typeface="Arial Narrow" panose="020B0606020202030204" pitchFamily="34" charset="0"/>
              </a:rPr>
              <a:t>",band = 2)</a:t>
            </a:r>
          </a:p>
          <a:p>
            <a:pPr algn="just">
              <a:lnSpc>
                <a:spcPct val="87000"/>
              </a:lnSpc>
            </a:pPr>
            <a:r>
              <a:rPr lang="pt-BR" sz="2560" dirty="0">
                <a:latin typeface="Arial Narrow" panose="020B0606020202030204" pitchFamily="34" charset="0"/>
              </a:rPr>
              <a:t>b2 = </a:t>
            </a:r>
            <a:r>
              <a:rPr lang="pt-BR" sz="2560" dirty="0" err="1">
                <a:latin typeface="Arial Narrow" panose="020B0606020202030204" pitchFamily="34" charset="0"/>
              </a:rPr>
              <a:t>raster</a:t>
            </a:r>
            <a:r>
              <a:rPr lang="pt-BR" sz="2560" dirty="0">
                <a:latin typeface="Arial Narrow" panose="020B0606020202030204" pitchFamily="34" charset="0"/>
              </a:rPr>
              <a:t>("carta_cyan.</a:t>
            </a:r>
            <a:r>
              <a:rPr lang="pt-BR" sz="2560" dirty="0" err="1">
                <a:latin typeface="Arial Narrow" panose="020B0606020202030204" pitchFamily="34" charset="0"/>
              </a:rPr>
              <a:t>jpg</a:t>
            </a:r>
            <a:r>
              <a:rPr lang="pt-BR" sz="2560" dirty="0">
                <a:latin typeface="Arial Narrow" panose="020B0606020202030204" pitchFamily="34" charset="0"/>
              </a:rPr>
              <a:t>",band = 3)</a:t>
            </a:r>
          </a:p>
          <a:p>
            <a:pPr algn="just">
              <a:lnSpc>
                <a:spcPct val="87000"/>
              </a:lnSpc>
            </a:pPr>
            <a:endParaRPr lang="pt-BR" sz="2560" dirty="0">
              <a:latin typeface="Arial Narrow" panose="020B0606020202030204" pitchFamily="34" charset="0"/>
            </a:endParaRPr>
          </a:p>
          <a:p>
            <a:pPr algn="just">
              <a:lnSpc>
                <a:spcPct val="87000"/>
              </a:lnSpc>
            </a:pPr>
            <a:endParaRPr lang="pt-BR" sz="2560" dirty="0">
              <a:latin typeface="Arial Narrow" panose="020B0606020202030204" pitchFamily="34" charset="0"/>
            </a:endParaRPr>
          </a:p>
          <a:p>
            <a:pPr algn="just">
              <a:lnSpc>
                <a:spcPct val="87000"/>
              </a:lnSpc>
            </a:pPr>
            <a:r>
              <a:rPr lang="pt-BR" sz="2560" dirty="0" err="1">
                <a:latin typeface="Arial Narrow" panose="020B0606020202030204" pitchFamily="34" charset="0"/>
              </a:rPr>
              <a:t>rgb</a:t>
            </a:r>
            <a:r>
              <a:rPr lang="pt-BR" sz="2560" dirty="0">
                <a:latin typeface="Arial Narrow" panose="020B0606020202030204" pitchFamily="34" charset="0"/>
              </a:rPr>
              <a:t>=</a:t>
            </a:r>
            <a:r>
              <a:rPr lang="pt-BR" sz="2560" dirty="0" err="1">
                <a:latin typeface="Arial Narrow" panose="020B0606020202030204" pitchFamily="34" charset="0"/>
              </a:rPr>
              <a:t>brick</a:t>
            </a:r>
            <a:r>
              <a:rPr lang="pt-BR" sz="2560" dirty="0">
                <a:latin typeface="Arial Narrow" panose="020B0606020202030204" pitchFamily="34" charset="0"/>
              </a:rPr>
              <a:t>(r1,g2,b2)</a:t>
            </a:r>
          </a:p>
          <a:p>
            <a:pPr algn="just">
              <a:lnSpc>
                <a:spcPct val="87000"/>
              </a:lnSpc>
            </a:pPr>
            <a:r>
              <a:rPr lang="pt-BR" sz="2560" dirty="0" err="1">
                <a:latin typeface="Arial Narrow" panose="020B0606020202030204" pitchFamily="34" charset="0"/>
              </a:rPr>
              <a:t>plotRGB</a:t>
            </a:r>
            <a:r>
              <a:rPr lang="pt-BR" sz="2560" dirty="0">
                <a:latin typeface="Arial Narrow" panose="020B0606020202030204" pitchFamily="34" charset="0"/>
              </a:rPr>
              <a:t>(</a:t>
            </a:r>
            <a:r>
              <a:rPr lang="pt-BR" sz="2560" dirty="0" err="1">
                <a:latin typeface="Arial Narrow" panose="020B0606020202030204" pitchFamily="34" charset="0"/>
              </a:rPr>
              <a:t>rgb</a:t>
            </a:r>
            <a:r>
              <a:rPr lang="pt-BR" sz="2560" dirty="0">
                <a:latin typeface="Arial Narrow" panose="020B0606020202030204" pitchFamily="34" charset="0"/>
              </a:rPr>
              <a:t>, r1=1, g2=2, b2=3 , </a:t>
            </a:r>
            <a:r>
              <a:rPr lang="pt-BR" sz="2560" dirty="0" err="1">
                <a:latin typeface="Arial Narrow" panose="020B0606020202030204" pitchFamily="34" charset="0"/>
              </a:rPr>
              <a:t>stretch</a:t>
            </a:r>
            <a:r>
              <a:rPr lang="pt-BR" sz="2560" dirty="0">
                <a:latin typeface="Arial Narrow" panose="020B0606020202030204" pitchFamily="34" charset="0"/>
              </a:rPr>
              <a:t>='</a:t>
            </a:r>
            <a:r>
              <a:rPr lang="pt-BR" sz="2560" dirty="0" err="1">
                <a:latin typeface="Arial Narrow" panose="020B0606020202030204" pitchFamily="34" charset="0"/>
              </a:rPr>
              <a:t>lin</a:t>
            </a:r>
            <a:r>
              <a:rPr lang="pt-BR" sz="2560" dirty="0">
                <a:latin typeface="Arial Narrow" panose="020B0606020202030204" pitchFamily="34" charset="0"/>
              </a:rPr>
              <a:t>', </a:t>
            </a:r>
            <a:r>
              <a:rPr lang="pt-BR" sz="2560" dirty="0" err="1">
                <a:latin typeface="Arial Narrow" panose="020B0606020202030204" pitchFamily="34" charset="0"/>
              </a:rPr>
              <a:t>maxpixels</a:t>
            </a:r>
            <a:r>
              <a:rPr lang="pt-BR" sz="2560" dirty="0">
                <a:latin typeface="Arial Narrow" panose="020B0606020202030204" pitchFamily="34" charset="0"/>
              </a:rPr>
              <a:t>=1000000)</a:t>
            </a:r>
          </a:p>
        </p:txBody>
      </p:sp>
    </p:spTree>
    <p:extLst>
      <p:ext uri="{BB962C8B-B14F-4D97-AF65-F5344CB8AC3E}">
        <p14:creationId xmlns:p14="http://schemas.microsoft.com/office/powerpoint/2010/main" val="287939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551</Words>
  <Application>Microsoft Office PowerPoint</Application>
  <PresentationFormat>Personalizar</PresentationFormat>
  <Paragraphs>73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Arial</vt:lpstr>
      <vt:lpstr>Arial Narrow</vt:lpstr>
      <vt:lpstr>Calibri</vt:lpstr>
      <vt:lpstr>Tahoma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Eraldo Dias</dc:creator>
  <cp:lastModifiedBy>Eraldo Dias</cp:lastModifiedBy>
  <cp:revision>2</cp:revision>
  <dcterms:modified xsi:type="dcterms:W3CDTF">2022-08-24T14:12:01Z</dcterms:modified>
</cp:coreProperties>
</file>